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539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430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2785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53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00085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67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45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580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79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74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43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86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217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064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442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170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078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86E75D-64E9-4789-9E3F-6D7F4A43C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87"/>
            <a:ext cx="12207305" cy="684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760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C809F-4C61-47A1-A540-F3ADBA0EB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Steps of Effective Conflict Management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422C4F8-411C-42CC-B4B8-4EE0B73DDA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0154872"/>
              </p:ext>
            </p:extLst>
          </p:nvPr>
        </p:nvGraphicFramePr>
        <p:xfrm>
          <a:off x="2592925" y="2248299"/>
          <a:ext cx="8362122" cy="35163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01858">
                  <a:extLst>
                    <a:ext uri="{9D8B030D-6E8A-4147-A177-3AD203B41FA5}">
                      <a16:colId xmlns:a16="http://schemas.microsoft.com/office/drawing/2014/main" val="884177620"/>
                    </a:ext>
                  </a:extLst>
                </a:gridCol>
                <a:gridCol w="4660264">
                  <a:extLst>
                    <a:ext uri="{9D8B030D-6E8A-4147-A177-3AD203B41FA5}">
                      <a16:colId xmlns:a16="http://schemas.microsoft.com/office/drawing/2014/main" val="308250829"/>
                    </a:ext>
                  </a:extLst>
                </a:gridCol>
              </a:tblGrid>
              <a:tr h="6789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Step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Description &amp; Example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394955716"/>
                  </a:ext>
                </a:extLst>
              </a:tr>
              <a:tr h="71195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1. Attend to the Other Person First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Acknowledge feelings and concerns (“I can see this is frustrating for you”).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665020094"/>
                  </a:ext>
                </a:extLst>
              </a:tr>
              <a:tr h="70849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2. Explore the Need Behind the Want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Understand deeper needs like respect or clarity.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941353906"/>
                  </a:ext>
                </a:extLst>
              </a:tr>
              <a:tr h="70849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3. Invite the Other’s Solution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Ask for ideas — builds trust and shared responsibility.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082839951"/>
                  </a:ext>
                </a:extLst>
              </a:tr>
              <a:tr h="70849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4. Build a Win–Win Solution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Combine both perspectives for sustainable results.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704906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435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4D81F-189F-4588-A008-69051B800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0279" y="311515"/>
            <a:ext cx="10280374" cy="723446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Four Steps of Effective Conflict Management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D5B8E84-C4E0-407E-B177-2EB608A5DA4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036" y="1142182"/>
            <a:ext cx="7772400" cy="54043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11721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2343D-B1C6-4BA4-B0E7-4315F6736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590412"/>
            <a:ext cx="10515600" cy="962932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Group Activity – Practicing Conflict Competence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AD7D63-D860-4F4D-8918-F27B39903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5790" y="1328058"/>
            <a:ext cx="9578009" cy="51648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Purpose:</a:t>
            </a:r>
            <a:r>
              <a:rPr lang="en-US" dirty="0"/>
              <a:t> Apply principles and steps through role play.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dirty="0"/>
              <a:t>Instructions: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Divide into groups of 4–5.</a:t>
            </a:r>
          </a:p>
          <a:p>
            <a:pPr lvl="1"/>
            <a:r>
              <a:rPr lang="en-US" dirty="0"/>
              <a:t>Choose a PHC conflict scenario (e.g., duty roster, supply issue).</a:t>
            </a:r>
          </a:p>
          <a:p>
            <a:pPr lvl="1"/>
            <a:r>
              <a:rPr lang="en-US" dirty="0"/>
              <a:t>Apply the </a:t>
            </a:r>
            <a:r>
              <a:rPr lang="en-US" b="1" dirty="0"/>
              <a:t>10 principles</a:t>
            </a:r>
            <a:r>
              <a:rPr lang="en-US" dirty="0"/>
              <a:t> and </a:t>
            </a:r>
            <a:r>
              <a:rPr lang="en-US" b="1" dirty="0"/>
              <a:t>4 steps</a:t>
            </a:r>
            <a:r>
              <a:rPr lang="en-US" dirty="0"/>
              <a:t> to resolve it.</a:t>
            </a:r>
          </a:p>
          <a:p>
            <a:pPr lvl="1"/>
            <a:r>
              <a:rPr lang="en-US" dirty="0"/>
              <a:t>Present outcomes to the class.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Debrief Questions: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Which principle was hardest to apply?</a:t>
            </a:r>
          </a:p>
          <a:p>
            <a:pPr lvl="1"/>
            <a:r>
              <a:rPr lang="en-US" dirty="0"/>
              <a:t>What reduced tension?</a:t>
            </a:r>
          </a:p>
          <a:p>
            <a:pPr lvl="1"/>
            <a:r>
              <a:rPr lang="en-US" dirty="0"/>
              <a:t>How can these practices strengthen teamwork?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14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1EB5F-944E-4BDF-9ACC-25427EF16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4078" y="612219"/>
            <a:ext cx="451757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b="1" dirty="0"/>
              <a:t>Role Play Scenario – “The Case of the New Facility In-Charge”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7C2DF-0040-45B8-9FC0-31A0413107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Background:</a:t>
            </a:r>
            <a:endParaRPr lang="en-US" dirty="0"/>
          </a:p>
          <a:p>
            <a:pPr lvl="1"/>
            <a:r>
              <a:rPr lang="en-US" dirty="0"/>
              <a:t>A new Medical Officer (In-Charge) replaces an experienced Lady Health Visitor (LHV) who previously managed the facility.</a:t>
            </a:r>
          </a:p>
          <a:p>
            <a:pPr lvl="1"/>
            <a:r>
              <a:rPr lang="en-US" dirty="0"/>
              <a:t>Tension grows due to </a:t>
            </a:r>
            <a:r>
              <a:rPr lang="en-US" b="1" dirty="0"/>
              <a:t>authority</a:t>
            </a:r>
            <a:r>
              <a:rPr lang="en-US" dirty="0"/>
              <a:t> and </a:t>
            </a:r>
            <a:r>
              <a:rPr lang="en-US" b="1" dirty="0"/>
              <a:t>recognition</a:t>
            </a:r>
            <a:r>
              <a:rPr lang="en-US" dirty="0"/>
              <a:t> issues.</a:t>
            </a:r>
          </a:p>
          <a:p>
            <a:pPr lvl="1"/>
            <a:r>
              <a:rPr lang="en-US" dirty="0"/>
              <a:t>The </a:t>
            </a:r>
            <a:r>
              <a:rPr lang="en-US" b="1" dirty="0"/>
              <a:t>DHO</a:t>
            </a:r>
            <a:r>
              <a:rPr lang="en-US" dirty="0"/>
              <a:t> calls a meeting to resolve the problem.</a:t>
            </a:r>
          </a:p>
          <a:p>
            <a:pPr marL="0" indent="0">
              <a:buNone/>
            </a:pPr>
            <a:r>
              <a:rPr lang="en-US" b="1" dirty="0"/>
              <a:t>Roles:</a:t>
            </a:r>
            <a:endParaRPr lang="en-US" dirty="0"/>
          </a:p>
          <a:p>
            <a:pPr lvl="1"/>
            <a:r>
              <a:rPr lang="en-US" dirty="0"/>
              <a:t>Group A – District Health Officer (Mediator)</a:t>
            </a:r>
          </a:p>
          <a:p>
            <a:pPr lvl="1"/>
            <a:r>
              <a:rPr lang="en-US" dirty="0"/>
              <a:t>Group B – Facility In-Charge (New Leader)</a:t>
            </a:r>
          </a:p>
          <a:p>
            <a:pPr lvl="1"/>
            <a:r>
              <a:rPr lang="en-US" dirty="0"/>
              <a:t>Group C – Senior LHV (Experienced Staff)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A8C04B-5434-4E73-BB62-598A7C05FE9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145" y="524035"/>
            <a:ext cx="2112010" cy="1217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7778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E0C95-173C-463F-ACF5-10F81F92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Role Cards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4BE08-0CBF-4158-BC23-7D27102DA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3371"/>
            <a:ext cx="10515600" cy="5099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Group A: District Health Officer (Mediator)</a:t>
            </a:r>
            <a:endParaRPr lang="en-US" dirty="0"/>
          </a:p>
          <a:p>
            <a:pPr lvl="1"/>
            <a:r>
              <a:rPr lang="en-US" dirty="0"/>
              <a:t>Stay neutral and guide discussion.</a:t>
            </a:r>
          </a:p>
          <a:p>
            <a:pPr lvl="1"/>
            <a:r>
              <a:rPr lang="en-US" dirty="0"/>
              <a:t>Identify misunderstandings and common goals.</a:t>
            </a:r>
          </a:p>
          <a:p>
            <a:pPr lvl="1"/>
            <a:r>
              <a:rPr lang="en-US" dirty="0"/>
              <a:t>Suggest steps for rebuilding trust.</a:t>
            </a:r>
          </a:p>
          <a:p>
            <a:pPr marL="0" indent="0">
              <a:buNone/>
            </a:pPr>
            <a:r>
              <a:rPr lang="en-US" b="1" dirty="0"/>
              <a:t>Group B: Facility In-Charge</a:t>
            </a:r>
            <a:endParaRPr lang="en-US" dirty="0"/>
          </a:p>
          <a:p>
            <a:pPr lvl="1"/>
            <a:r>
              <a:rPr lang="en-US" dirty="0"/>
              <a:t>Express frustrations constructively.</a:t>
            </a:r>
          </a:p>
          <a:p>
            <a:pPr lvl="1"/>
            <a:r>
              <a:rPr lang="en-US" dirty="0"/>
              <a:t>Recognize staff experience.</a:t>
            </a:r>
          </a:p>
          <a:p>
            <a:pPr lvl="1"/>
            <a:r>
              <a:rPr lang="en-US" dirty="0"/>
              <a:t>Show openness to collaboration.</a:t>
            </a:r>
          </a:p>
          <a:p>
            <a:pPr marL="0" indent="0">
              <a:buNone/>
            </a:pPr>
            <a:r>
              <a:rPr lang="en-US" b="1" dirty="0"/>
              <a:t>Group C: Senior LHV</a:t>
            </a:r>
            <a:endParaRPr lang="en-US" dirty="0"/>
          </a:p>
          <a:p>
            <a:pPr lvl="1"/>
            <a:r>
              <a:rPr lang="en-US" dirty="0"/>
              <a:t>Communicate feelings respectfully.</a:t>
            </a:r>
          </a:p>
          <a:p>
            <a:pPr lvl="1"/>
            <a:r>
              <a:rPr lang="en-US" dirty="0"/>
              <a:t>Offer support and share experience.</a:t>
            </a:r>
          </a:p>
          <a:p>
            <a:pPr lvl="1"/>
            <a:r>
              <a:rPr lang="en-US" dirty="0"/>
              <a:t>Stay open to new ideas</a:t>
            </a:r>
          </a:p>
        </p:txBody>
      </p:sp>
    </p:spTree>
    <p:extLst>
      <p:ext uri="{BB962C8B-B14F-4D97-AF65-F5344CB8AC3E}">
        <p14:creationId xmlns:p14="http://schemas.microsoft.com/office/powerpoint/2010/main" val="4023307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3721C-9652-45B6-B51B-11D8F9CD0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Observer Instructions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ADD44-D62C-4FBE-A7AA-52A13DDBA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Observers should note:</a:t>
            </a:r>
          </a:p>
          <a:p>
            <a:pPr lvl="1"/>
            <a:r>
              <a:rPr lang="en-US" dirty="0"/>
              <a:t>Positive actions that reduced tension.</a:t>
            </a:r>
          </a:p>
          <a:p>
            <a:pPr lvl="1"/>
            <a:r>
              <a:rPr lang="en-US" dirty="0"/>
              <a:t>Negative behaviors that worsened it.</a:t>
            </a:r>
          </a:p>
          <a:p>
            <a:pPr lvl="1"/>
            <a:r>
              <a:rPr lang="en-US" dirty="0"/>
              <a:t>Effective mediation and negotiation skills.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After the role play, groups discuss:</a:t>
            </a:r>
          </a:p>
          <a:p>
            <a:pPr lvl="1"/>
            <a:r>
              <a:rPr lang="en-US" dirty="0"/>
              <a:t>What caused the conflict?</a:t>
            </a:r>
          </a:p>
          <a:p>
            <a:pPr lvl="1"/>
            <a:r>
              <a:rPr lang="en-US" dirty="0"/>
              <a:t>How was communication used to resolve it?</a:t>
            </a:r>
          </a:p>
          <a:p>
            <a:pPr lvl="1"/>
            <a:r>
              <a:rPr lang="en-US" dirty="0"/>
              <a:t>What leadership traits were most effective?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3177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BC802-0728-4DC6-B8E6-0EEB20FCF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917" y="85271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Reflection and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36EB9-64C6-4050-BFC9-0AE5439917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Ask participants: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How does conflict affect teamwork in your facility?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What steps help prevent conflict from escalating?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Which principle or skill will you apply most often?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How can collaboration improve patient outcomes?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26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2A9F1-5E3B-4C9D-9D59-021738D5C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2FBE03B-C5B9-485E-9325-CBCB480607E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029" y="421101"/>
            <a:ext cx="9647583" cy="6015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043121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FC29B2A-24CA-4A2E-A62A-1E209A54CC3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841" y="885056"/>
            <a:ext cx="9165771" cy="4746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172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3AEED-133F-4D22-A928-9EDDB8C05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700" b="1" dirty="0">
                <a:solidFill>
                  <a:schemeClr val="accent5">
                    <a:lumMod val="50000"/>
                  </a:schemeClr>
                </a:solidFill>
              </a:rPr>
              <a:t>MODULE ONE</a:t>
            </a: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UNDERSTANDING MANAGEMENT, LEADERSHIP &amp; GOVERNANCE </a:t>
            </a: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IN PRIMARY HEALTHCARE SETTINGS</a:t>
            </a:r>
          </a:p>
        </p:txBody>
      </p:sp>
      <p:pic>
        <p:nvPicPr>
          <p:cNvPr id="4" name="Content Placeholder 3" descr="Good governance is the need of the hour ...">
            <a:extLst>
              <a:ext uri="{FF2B5EF4-FFF2-40B4-BE49-F238E27FC236}">
                <a16:creationId xmlns:a16="http://schemas.microsoft.com/office/drawing/2014/main" id="{541CCB1F-884A-46B4-A413-AC7B1AB7996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940" y="2544418"/>
            <a:ext cx="5194852" cy="341906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5531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01F4E-6C90-4061-96AB-936E0EDD18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100" b="1" dirty="0">
                <a:solidFill>
                  <a:schemeClr val="accent5">
                    <a:lumMod val="50000"/>
                  </a:schemeClr>
                </a:solidFill>
              </a:rPr>
              <a:t>SESSION 1.4 </a:t>
            </a:r>
            <a:br>
              <a:rPr lang="en-US" sz="3100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en-US" sz="31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3100" b="1" dirty="0">
                <a:solidFill>
                  <a:schemeClr val="accent5">
                    <a:lumMod val="50000"/>
                  </a:schemeClr>
                </a:solidFill>
              </a:rPr>
              <a:t>CONFLICT MANAGEMENT AND COLLABORATION </a:t>
            </a:r>
            <a:br>
              <a:rPr lang="en-US" sz="31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3100" b="1" dirty="0">
                <a:solidFill>
                  <a:schemeClr val="accent5">
                    <a:lumMod val="50000"/>
                  </a:schemeClr>
                </a:solidFill>
              </a:rPr>
              <a:t>IN PRIMARY HEALTHCARE SETTINGS</a:t>
            </a: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343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97A24-B62F-4125-9CF8-D550CDABC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B96A6-648E-4EF3-B9A7-9F11205C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4" y="1802295"/>
            <a:ext cx="9148501" cy="4227443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US" dirty="0"/>
              <a:t>Conflict is natural and unavoidable in teamwork.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Managing conflict effectively improves </a:t>
            </a:r>
            <a:r>
              <a:rPr lang="en-US" b="1" dirty="0"/>
              <a:t>relationships, trust, and performance</a:t>
            </a:r>
            <a:r>
              <a:rPr lang="en-US" dirty="0"/>
              <a:t>.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In PHC, conflicts often arise from: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Workload or role overlap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Communication gaps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Differing opinions or expectations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Conflict competence helps teams turn disagreements into opportunities for collaboration.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716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9E73B5B-02A7-4772-873C-76F2416FA7F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991" y="1264555"/>
            <a:ext cx="7871792" cy="4328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2066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5FD70-44BB-44E6-B2D8-4673E6B54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Conflict Competence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2E351-D823-47C5-A87D-F778FE790E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Conflict competence</a:t>
            </a:r>
            <a:r>
              <a:rPr lang="en-US" dirty="0"/>
              <a:t> = the ability to manage differences </a:t>
            </a:r>
            <a:r>
              <a:rPr lang="en-US" b="1" dirty="0"/>
              <a:t>constructively</a:t>
            </a:r>
            <a:r>
              <a:rPr lang="en-US" dirty="0"/>
              <a:t>, not destructively.</a:t>
            </a:r>
            <a:br>
              <a:rPr lang="en-US" dirty="0"/>
            </a:br>
            <a:r>
              <a:rPr lang="en-US" dirty="0"/>
              <a:t>It involves skills at:</a:t>
            </a:r>
          </a:p>
          <a:p>
            <a:pPr lvl="1"/>
            <a:endParaRPr lang="en-US" b="1" dirty="0"/>
          </a:p>
          <a:p>
            <a:pPr lvl="1"/>
            <a:r>
              <a:rPr lang="en-US" b="1" dirty="0"/>
              <a:t>Individual level</a:t>
            </a:r>
            <a:r>
              <a:rPr lang="en-US" dirty="0"/>
              <a:t> – self-awareness and communication</a:t>
            </a:r>
          </a:p>
          <a:p>
            <a:pPr lvl="1"/>
            <a:r>
              <a:rPr lang="en-US" b="1" dirty="0"/>
              <a:t>Team level</a:t>
            </a:r>
            <a:r>
              <a:rPr lang="en-US" dirty="0"/>
              <a:t> – collaboration and shared problem-solving</a:t>
            </a:r>
          </a:p>
          <a:p>
            <a:pPr lvl="1"/>
            <a:r>
              <a:rPr lang="en-US" b="1" dirty="0"/>
              <a:t>Organizational level</a:t>
            </a:r>
            <a:r>
              <a:rPr lang="en-US" dirty="0"/>
              <a:t> – fairness and transparency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783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F9868-615F-4972-8ACF-0D1A92D0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995171"/>
            <a:ext cx="8911687" cy="548706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Ten Principles of Conflict Competence (1/2</a:t>
            </a:r>
            <a:r>
              <a:rPr lang="en-US" sz="2400" dirty="0"/>
              <a:t>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7209F81-9EF3-4731-A153-153B4931A4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1776330"/>
              </p:ext>
            </p:extLst>
          </p:nvPr>
        </p:nvGraphicFramePr>
        <p:xfrm>
          <a:off x="2743200" y="2239618"/>
          <a:ext cx="8348870" cy="34455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74435">
                  <a:extLst>
                    <a:ext uri="{9D8B030D-6E8A-4147-A177-3AD203B41FA5}">
                      <a16:colId xmlns:a16="http://schemas.microsoft.com/office/drawing/2014/main" val="2026820975"/>
                    </a:ext>
                  </a:extLst>
                </a:gridCol>
                <a:gridCol w="4174435">
                  <a:extLst>
                    <a:ext uri="{9D8B030D-6E8A-4147-A177-3AD203B41FA5}">
                      <a16:colId xmlns:a16="http://schemas.microsoft.com/office/drawing/2014/main" val="3653159438"/>
                    </a:ext>
                  </a:extLst>
                </a:gridCol>
              </a:tblGrid>
              <a:tr h="5544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>
                          <a:effectLst/>
                        </a:rPr>
                        <a:t>Principle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</a:rPr>
                        <a:t>Meaning in PHC Context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784699274"/>
                  </a:ext>
                </a:extLst>
              </a:tr>
              <a:tr h="6133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 Self-Awareness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Recognize your triggers and control reactions.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447241657"/>
                  </a:ext>
                </a:extLst>
              </a:tr>
              <a:tr h="5548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2. Empathy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Understand others’ perspectives.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698359478"/>
                  </a:ext>
                </a:extLst>
              </a:tr>
              <a:tr h="5548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3. Emotional Regulation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Stay calm, avoid escalation.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542741725"/>
                  </a:ext>
                </a:extLst>
              </a:tr>
              <a:tr h="5548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4. Active Listening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Listen to understand, not just reply.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398938458"/>
                  </a:ext>
                </a:extLst>
              </a:tr>
              <a:tr h="6133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5. Constructive Communication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Use respectful and non-blaming language.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972820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5952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DFA53-8679-451E-8C9F-9EDB94AD7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0649" y="1352980"/>
            <a:ext cx="8911687" cy="674603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/>
              <a:t>Ten Principles of Conflict Competence (2/2)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A1AAAD3-77BC-4AA1-902A-DD218679D2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681884"/>
              </p:ext>
            </p:extLst>
          </p:nvPr>
        </p:nvGraphicFramePr>
        <p:xfrm>
          <a:off x="2592925" y="2528783"/>
          <a:ext cx="8734910" cy="285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67455">
                  <a:extLst>
                    <a:ext uri="{9D8B030D-6E8A-4147-A177-3AD203B41FA5}">
                      <a16:colId xmlns:a16="http://schemas.microsoft.com/office/drawing/2014/main" val="631971516"/>
                    </a:ext>
                  </a:extLst>
                </a:gridCol>
                <a:gridCol w="4367455">
                  <a:extLst>
                    <a:ext uri="{9D8B030D-6E8A-4147-A177-3AD203B41FA5}">
                      <a16:colId xmlns:a16="http://schemas.microsoft.com/office/drawing/2014/main" val="3587421042"/>
                    </a:ext>
                  </a:extLst>
                </a:gridCol>
              </a:tblGrid>
              <a:tr h="475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effectLst/>
                        </a:rPr>
                        <a:t>Principle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Meaning in PHC Context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813635569"/>
                  </a:ext>
                </a:extLst>
              </a:tr>
              <a:tr h="475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6. Problem-Solving Orientation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Focus on solutions, not blame.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747185315"/>
                  </a:ext>
                </a:extLst>
              </a:tr>
              <a:tr h="475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7. Collaboration &amp; Team Spirit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Build shared ownership of outcomes.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09148917"/>
                  </a:ext>
                </a:extLst>
              </a:tr>
              <a:tr h="475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8. Learning from Conflict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Treat conflict as a chance to improve.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6437834"/>
                  </a:ext>
                </a:extLst>
              </a:tr>
              <a:tr h="475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9. Fairness &amp; Transparency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Ensure open, equitable processes.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198851366"/>
                  </a:ext>
                </a:extLst>
              </a:tr>
              <a:tr h="475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10. Accountability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Follow up on commitments made.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8536629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9662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FA703-8D28-47FC-95C0-FC5C04C05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879948"/>
            <a:ext cx="8911687" cy="1025051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/>
              <a:t>Key Collaboration Skills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ACCE573-D144-4C52-A017-C320DA5B90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8162382"/>
              </p:ext>
            </p:extLst>
          </p:nvPr>
        </p:nvGraphicFramePr>
        <p:xfrm>
          <a:off x="3091543" y="1905000"/>
          <a:ext cx="7590184" cy="20712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95092">
                  <a:extLst>
                    <a:ext uri="{9D8B030D-6E8A-4147-A177-3AD203B41FA5}">
                      <a16:colId xmlns:a16="http://schemas.microsoft.com/office/drawing/2014/main" val="3841482701"/>
                    </a:ext>
                  </a:extLst>
                </a:gridCol>
                <a:gridCol w="3795092">
                  <a:extLst>
                    <a:ext uri="{9D8B030D-6E8A-4147-A177-3AD203B41FA5}">
                      <a16:colId xmlns:a16="http://schemas.microsoft.com/office/drawing/2014/main" val="2856487305"/>
                    </a:ext>
                  </a:extLst>
                </a:gridCol>
              </a:tblGrid>
              <a:tr h="5175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>
                          <a:effectLst/>
                        </a:rPr>
                        <a:t>Skill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effectLst/>
                        </a:rPr>
                        <a:t>Description &amp; Application in PHC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989454801"/>
                  </a:ext>
                </a:extLst>
              </a:tr>
              <a:tr h="5178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Listen Carefully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Give full attention and reflect understanding.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410060930"/>
                  </a:ext>
                </a:extLst>
              </a:tr>
              <a:tr h="5178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Talk Constructively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Use “I” statements, stay positive.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536155520"/>
                  </a:ext>
                </a:extLst>
              </a:tr>
              <a:tr h="5178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Problem-Solving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Identify root causes, brainstorm solutions together.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221713339"/>
                  </a:ext>
                </a:extLst>
              </a:tr>
            </a:tbl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757B7E3-DB87-4E09-911F-5277A8252E85}"/>
              </a:ext>
            </a:extLst>
          </p:cNvPr>
          <p:cNvSpPr/>
          <p:nvPr/>
        </p:nvSpPr>
        <p:spPr>
          <a:xfrm>
            <a:off x="3729778" y="4536147"/>
            <a:ext cx="6313714" cy="14419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Collaboration transforms conflict into teamwork and shared ownership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23771849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748</TotalTime>
  <Words>710</Words>
  <Application>Microsoft Office PowerPoint</Application>
  <PresentationFormat>Widescreen</PresentationFormat>
  <Paragraphs>116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Century Gothic</vt:lpstr>
      <vt:lpstr>Times New Roman</vt:lpstr>
      <vt:lpstr>Wingdings 3</vt:lpstr>
      <vt:lpstr>Wisp</vt:lpstr>
      <vt:lpstr>PowerPoint Presentation</vt:lpstr>
      <vt:lpstr>MODULE ONE  UNDERSTANDING MANAGEMENT, LEADERSHIP &amp; GOVERNANCE  IN PRIMARY HEALTHCARE SETTINGS</vt:lpstr>
      <vt:lpstr>SESSION 1.4   CONFLICT MANAGEMENT AND COLLABORATION  IN PRIMARY HEALTHCARE SETTINGS </vt:lpstr>
      <vt:lpstr>Introduction</vt:lpstr>
      <vt:lpstr>PowerPoint Presentation</vt:lpstr>
      <vt:lpstr>Understanding Conflict Competence</vt:lpstr>
      <vt:lpstr>Ten Principles of Conflict Competence (1/2)</vt:lpstr>
      <vt:lpstr>Ten Principles of Conflict Competence (2/2)</vt:lpstr>
      <vt:lpstr>Key Collaboration Skills</vt:lpstr>
      <vt:lpstr>Four Steps of Effective Conflict Management</vt:lpstr>
      <vt:lpstr>Four Steps of Effective Conflict Management</vt:lpstr>
      <vt:lpstr>Group Activity – Practicing Conflict Competence </vt:lpstr>
      <vt:lpstr>Role Play Scenario – “The Case of the New Facility In-Charge” </vt:lpstr>
      <vt:lpstr>Role Cards </vt:lpstr>
      <vt:lpstr>Observer Instructions </vt:lpstr>
      <vt:lpstr>Reflection and Discussion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14</cp:revision>
  <dcterms:created xsi:type="dcterms:W3CDTF">2025-11-11T18:03:58Z</dcterms:created>
  <dcterms:modified xsi:type="dcterms:W3CDTF">2025-11-12T08:00:15Z</dcterms:modified>
</cp:coreProperties>
</file>